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7" r:id="rId14"/>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E6636"/>
    <a:srgbClr val="006600"/>
    <a:srgbClr val="339966"/>
    <a:srgbClr val="005426"/>
    <a:srgbClr val="0B371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0" d="100"/>
          <a:sy n="60" d="100"/>
        </p:scale>
        <p:origin x="146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a-I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88E9399A-4DC2-424B-BF81-D3D2B4FC3DE4}" type="datetimeFigureOut">
              <a:rPr lang="fa-IR" smtClean="0"/>
              <a:pPr/>
              <a:t>04/21/1445</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4361A3FD-B12C-4B06-B4B6-8E9A0EAC7855}" type="slidenum">
              <a:rPr lang="fa-IR" smtClean="0"/>
              <a:pPr/>
              <a:t>‹#›</a:t>
            </a:fld>
            <a:endParaRPr lang="fa-I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88E9399A-4DC2-424B-BF81-D3D2B4FC3DE4}" type="datetimeFigureOut">
              <a:rPr lang="fa-IR" smtClean="0"/>
              <a:pPr/>
              <a:t>04/21/1445</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4361A3FD-B12C-4B06-B4B6-8E9A0EAC7855}" type="slidenum">
              <a:rPr lang="fa-IR" smtClean="0"/>
              <a:pPr/>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88E9399A-4DC2-424B-BF81-D3D2B4FC3DE4}" type="datetimeFigureOut">
              <a:rPr lang="fa-IR" smtClean="0"/>
              <a:pPr/>
              <a:t>04/21/1445</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4361A3FD-B12C-4B06-B4B6-8E9A0EAC7855}" type="slidenum">
              <a:rPr lang="fa-IR" smtClean="0"/>
              <a:pPr/>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88E9399A-4DC2-424B-BF81-D3D2B4FC3DE4}" type="datetimeFigureOut">
              <a:rPr lang="fa-IR" smtClean="0"/>
              <a:pPr/>
              <a:t>04/21/1445</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4361A3FD-B12C-4B06-B4B6-8E9A0EAC7855}" type="slidenum">
              <a:rPr lang="fa-IR" smtClean="0"/>
              <a:pPr/>
              <a:t>‹#›</a:t>
            </a:fld>
            <a:endParaRPr lang="fa-I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fa-I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8E9399A-4DC2-424B-BF81-D3D2B4FC3DE4}" type="datetimeFigureOut">
              <a:rPr lang="fa-IR" smtClean="0"/>
              <a:pPr/>
              <a:t>04/21/1445</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4361A3FD-B12C-4B06-B4B6-8E9A0EAC7855}" type="slidenum">
              <a:rPr lang="fa-IR" smtClean="0"/>
              <a:pPr/>
              <a:t>‹#›</a:t>
            </a:fld>
            <a:endParaRPr lang="fa-I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88E9399A-4DC2-424B-BF81-D3D2B4FC3DE4}" type="datetimeFigureOut">
              <a:rPr lang="fa-IR" smtClean="0"/>
              <a:pPr/>
              <a:t>04/21/1445</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4361A3FD-B12C-4B06-B4B6-8E9A0EAC7855}" type="slidenum">
              <a:rPr lang="fa-IR" smtClean="0"/>
              <a:pPr/>
              <a:t>‹#›</a:t>
            </a:fld>
            <a:endParaRPr lang="fa-I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a-I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88E9399A-4DC2-424B-BF81-D3D2B4FC3DE4}" type="datetimeFigureOut">
              <a:rPr lang="fa-IR" smtClean="0"/>
              <a:pPr/>
              <a:t>04/21/1445</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4361A3FD-B12C-4B06-B4B6-8E9A0EAC7855}" type="slidenum">
              <a:rPr lang="fa-IR" smtClean="0"/>
              <a:pPr/>
              <a:t>‹#›</a:t>
            </a:fld>
            <a:endParaRPr lang="fa-I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88E9399A-4DC2-424B-BF81-D3D2B4FC3DE4}" type="datetimeFigureOut">
              <a:rPr lang="fa-IR" smtClean="0"/>
              <a:pPr/>
              <a:t>04/21/1445</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4361A3FD-B12C-4B06-B4B6-8E9A0EAC7855}" type="slidenum">
              <a:rPr lang="fa-IR" smtClean="0"/>
              <a:pPr/>
              <a:t>‹#›</a:t>
            </a:fld>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E9399A-4DC2-424B-BF81-D3D2B4FC3DE4}" type="datetimeFigureOut">
              <a:rPr lang="fa-IR" smtClean="0"/>
              <a:pPr/>
              <a:t>04/21/1445</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4361A3FD-B12C-4B06-B4B6-8E9A0EAC7855}" type="slidenum">
              <a:rPr lang="fa-IR" smtClean="0"/>
              <a:pPr/>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fa-I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8E9399A-4DC2-424B-BF81-D3D2B4FC3DE4}" type="datetimeFigureOut">
              <a:rPr lang="fa-IR" smtClean="0"/>
              <a:pPr/>
              <a:t>04/21/1445</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4361A3FD-B12C-4B06-B4B6-8E9A0EAC7855}" type="slidenum">
              <a:rPr lang="fa-IR" smtClean="0"/>
              <a:pPr/>
              <a:t>‹#›</a:t>
            </a:fld>
            <a:endParaRPr lang="fa-I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fa-I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8E9399A-4DC2-424B-BF81-D3D2B4FC3DE4}" type="datetimeFigureOut">
              <a:rPr lang="fa-IR" smtClean="0"/>
              <a:pPr/>
              <a:t>04/21/1445</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4361A3FD-B12C-4B06-B4B6-8E9A0EAC7855}" type="slidenum">
              <a:rPr lang="fa-IR" smtClean="0"/>
              <a:pPr/>
              <a:t>‹#›</a:t>
            </a:fld>
            <a:endParaRPr lang="fa-I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88E9399A-4DC2-424B-BF81-D3D2B4FC3DE4}" type="datetimeFigureOut">
              <a:rPr lang="fa-IR" smtClean="0"/>
              <a:pPr/>
              <a:t>04/21/1445</a:t>
            </a:fld>
            <a:endParaRPr lang="fa-I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4361A3FD-B12C-4B06-B4B6-8E9A0EAC7855}" type="slidenum">
              <a:rPr lang="fa-IR" smtClean="0"/>
              <a:pPr/>
              <a:t>‹#›</a:t>
            </a:fld>
            <a:endParaRPr lang="fa-I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858000"/>
          </a:xfrm>
        </p:spPr>
        <p:style>
          <a:lnRef idx="1">
            <a:schemeClr val="accent3"/>
          </a:lnRef>
          <a:fillRef idx="2">
            <a:schemeClr val="accent3"/>
          </a:fillRef>
          <a:effectRef idx="1">
            <a:schemeClr val="accent3"/>
          </a:effectRef>
          <a:fontRef idx="minor">
            <a:schemeClr val="dk1"/>
          </a:fontRef>
        </p:style>
        <p:txBody>
          <a:bodyPr>
            <a:normAutofit/>
          </a:bodyPr>
          <a:lstStyle/>
          <a:p>
            <a:r>
              <a:rPr lang="fa-IR" sz="13800" dirty="0" smtClean="0">
                <a:latin typeface="IranNastaliq" pitchFamily="18" charset="0"/>
                <a:cs typeface="IranNastaliq" pitchFamily="18" charset="0"/>
              </a:rPr>
              <a:t>به نام خداوند بخشنده مهربان</a:t>
            </a:r>
            <a:endParaRPr lang="fa-IR" sz="13800" dirty="0">
              <a:latin typeface="IranNastaliq" pitchFamily="18" charset="0"/>
              <a:cs typeface="IranNastaliq" pitchFamily="18" charset="0"/>
            </a:endParaRPr>
          </a:p>
        </p:txBody>
      </p:sp>
    </p:spTree>
  </p:cSld>
  <p:clrMapOvr>
    <a:masterClrMapping/>
  </p:clrMapOvr>
  <p:transition>
    <p:randomBar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8229600" cy="5840435"/>
          </a:xfrm>
        </p:spPr>
        <p:style>
          <a:lnRef idx="2">
            <a:schemeClr val="accent3"/>
          </a:lnRef>
          <a:fillRef idx="1">
            <a:schemeClr val="lt1"/>
          </a:fillRef>
          <a:effectRef idx="0">
            <a:schemeClr val="accent3"/>
          </a:effectRef>
          <a:fontRef idx="minor">
            <a:schemeClr val="dk1"/>
          </a:fontRef>
        </p:style>
        <p:txBody>
          <a:bodyPr/>
          <a:lstStyle/>
          <a:p>
            <a:r>
              <a:rPr lang="fa-IR" b="1" dirty="0" smtClean="0">
                <a:solidFill>
                  <a:srgbClr val="339966"/>
                </a:solidFill>
              </a:rPr>
              <a:t>ماده 13:</a:t>
            </a:r>
          </a:p>
          <a:p>
            <a:pPr algn="just"/>
            <a:r>
              <a:rPr lang="fa-IR" sz="2000" b="1" dirty="0" smtClean="0">
                <a:solidFill>
                  <a:schemeClr val="tx1"/>
                </a:solidFill>
                <a:cs typeface="B Nazanin" pitchFamily="2" charset="-78"/>
              </a:rPr>
              <a:t>با توجه به اینکه شرکت در دوره های آموزشی کوتاه مدت بخشی از وظایف کارمندان محسوب میشود لذا کارمندانی که براساس معرفی واحد آموزش و موافقت واحد مربوطه در دوره های آموزشی شرکت می نمایند مدت حضور آنان در کلاسهای آموزشی می بایست ماموریت روزانه لحاظ گردد.</a:t>
            </a:r>
          </a:p>
          <a:p>
            <a:pPr algn="just"/>
            <a:r>
              <a:rPr lang="fa-IR" sz="2000" b="1" dirty="0" smtClean="0">
                <a:solidFill>
                  <a:srgbClr val="FF0000"/>
                </a:solidFill>
                <a:cs typeface="B Nazanin" pitchFamily="2" charset="-78"/>
              </a:rPr>
              <a:t>تبصره: </a:t>
            </a:r>
            <a:r>
              <a:rPr lang="fa-IR" sz="2000" b="1" dirty="0" smtClean="0">
                <a:solidFill>
                  <a:schemeClr val="tx1"/>
                </a:solidFill>
                <a:cs typeface="B Nazanin" pitchFamily="2" charset="-78"/>
              </a:rPr>
              <a:t>اعطاء ماموریت ساعتی و یا روزانه به کارمندانی که در کلاسهای آموزش مجازی شرکت می نمایند به دلیل اینکه بهره گیری آنان از دانشهای مختلف محدود به زمان ومکان خاصی نمی باشد و الزامی به حضور در کلاس های درسی زمان بندی شده ندارند مجاز نیست.</a:t>
            </a:r>
          </a:p>
          <a:p>
            <a:pPr algn="just"/>
            <a:endParaRPr lang="fa-IR" sz="2000" b="1" dirty="0" smtClean="0">
              <a:solidFill>
                <a:srgbClr val="C00000"/>
              </a:solidFill>
              <a:cs typeface="B Nazanin" pitchFamily="2" charset="-78"/>
            </a:endParaRPr>
          </a:p>
          <a:p>
            <a:pPr algn="just"/>
            <a:r>
              <a:rPr lang="fa-IR" sz="2400" b="1" dirty="0" smtClean="0">
                <a:solidFill>
                  <a:srgbClr val="C00000"/>
                </a:solidFill>
                <a:cs typeface="B Nazanin" pitchFamily="2" charset="-78"/>
              </a:rPr>
              <a:t>گواهینامه های آموزشی مورد قبول:</a:t>
            </a:r>
          </a:p>
          <a:p>
            <a:pPr algn="just"/>
            <a:r>
              <a:rPr lang="fa-IR" sz="2000" b="1" dirty="0" smtClean="0">
                <a:solidFill>
                  <a:schemeClr val="tx1"/>
                </a:solidFill>
                <a:cs typeface="B Nazanin" pitchFamily="2" charset="-78"/>
              </a:rPr>
              <a:t>الف) گواهینامه های صادر شده توسط سازمان مدیریت و برنامه ریزی سابق کشور یا دفاتر مدیریت آموزش و پژوهش استانداری سراسرکشور</a:t>
            </a:r>
          </a:p>
          <a:p>
            <a:pPr algn="just"/>
            <a:r>
              <a:rPr lang="fa-IR" sz="2000" b="1" dirty="0" smtClean="0">
                <a:solidFill>
                  <a:schemeClr val="tx1"/>
                </a:solidFill>
                <a:cs typeface="B Nazanin" pitchFamily="2" charset="-78"/>
              </a:rPr>
              <a:t>ب) گواهینامه های دارای مجوز از سازمان مدیریت و برنامه ریزی سابق</a:t>
            </a:r>
          </a:p>
          <a:p>
            <a:pPr algn="just"/>
            <a:r>
              <a:rPr lang="fa-IR" sz="2000" b="1" dirty="0" smtClean="0">
                <a:solidFill>
                  <a:schemeClr val="tx1"/>
                </a:solidFill>
                <a:cs typeface="B Nazanin" pitchFamily="2" charset="-78"/>
              </a:rPr>
              <a:t>ج) گواهینامه های آموزشی دارای مجوز از کمیته راهبری در سطح کشور و کمیته آموزش در سطح موسسه</a:t>
            </a:r>
          </a:p>
          <a:p>
            <a:pPr algn="just"/>
            <a:endParaRPr lang="fa-IR" sz="2000" b="1" dirty="0" smtClean="0">
              <a:solidFill>
                <a:schemeClr val="tx1"/>
              </a:solidFill>
            </a:endParaRPr>
          </a:p>
          <a:p>
            <a:pPr algn="just">
              <a:buNone/>
            </a:pPr>
            <a:endParaRPr lang="fa-IR" sz="2000" b="1" dirty="0" smtClean="0">
              <a:solidFill>
                <a:schemeClr val="tx1"/>
              </a:solidFill>
            </a:endParaRPr>
          </a:p>
          <a:p>
            <a:pPr algn="just"/>
            <a:endParaRPr lang="fa-IR" sz="2000" b="1" dirty="0">
              <a:solidFill>
                <a:schemeClr val="tx1"/>
              </a:solidFill>
              <a:cs typeface="B Nazanin" pitchFamily="2" charset="-7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285728"/>
            <a:ext cx="8715436" cy="6286544"/>
          </a:xfrm>
        </p:spPr>
        <p:style>
          <a:lnRef idx="2">
            <a:schemeClr val="accent3"/>
          </a:lnRef>
          <a:fillRef idx="1">
            <a:schemeClr val="lt1"/>
          </a:fillRef>
          <a:effectRef idx="0">
            <a:schemeClr val="accent3"/>
          </a:effectRef>
          <a:fontRef idx="minor">
            <a:schemeClr val="dk1"/>
          </a:fontRef>
        </p:style>
        <p:txBody>
          <a:bodyPr>
            <a:normAutofit/>
          </a:bodyPr>
          <a:lstStyle/>
          <a:p>
            <a:r>
              <a:rPr lang="fa-IR" sz="2000" b="1" dirty="0" smtClean="0">
                <a:cs typeface="B Nazanin" pitchFamily="2" charset="-78"/>
              </a:rPr>
              <a:t>د)گواهینامه های آموزشی مصوب رشته شغلی مامور حراست که باهماهنگی و تایید اداره حراست کل کشور مستقر در نهاد ریاست جمهوری اجرا شده </a:t>
            </a:r>
          </a:p>
          <a:p>
            <a:endParaRPr lang="fa-IR" sz="2000" b="1" dirty="0" smtClean="0">
              <a:cs typeface="B Nazanin" pitchFamily="2" charset="-78"/>
            </a:endParaRPr>
          </a:p>
          <a:p>
            <a:r>
              <a:rPr lang="fa-IR" sz="2000" b="1" dirty="0" smtClean="0">
                <a:cs typeface="B Nazanin" pitchFamily="2" charset="-78"/>
              </a:rPr>
              <a:t>ز) گواهینامه های آموزشی مصوب رشته شغلی مسئول گزینش که باهماهنگی و تایید هیئت عالی گزینش اجراشده </a:t>
            </a:r>
          </a:p>
          <a:p>
            <a:endParaRPr lang="fa-IR" sz="2000" b="1" dirty="0" smtClean="0">
              <a:cs typeface="B Nazanin" pitchFamily="2" charset="-78"/>
            </a:endParaRPr>
          </a:p>
          <a:p>
            <a:r>
              <a:rPr lang="fa-IR" sz="2000" b="1" dirty="0" smtClean="0">
                <a:cs typeface="B Nazanin" pitchFamily="2" charset="-78"/>
              </a:rPr>
              <a:t>ه ) گواهینامه های دوره های تخصصی آموزش مداوم جامعه پزشکی صرفاً برای مشمولین قانون مربوطه</a:t>
            </a:r>
          </a:p>
          <a:p>
            <a:r>
              <a:rPr lang="fa-IR" sz="2000" b="1" dirty="0" smtClean="0">
                <a:solidFill>
                  <a:srgbClr val="FF0000"/>
                </a:solidFill>
                <a:cs typeface="B Nazanin" pitchFamily="2" charset="-78"/>
              </a:rPr>
              <a:t>تبصره1:</a:t>
            </a:r>
            <a:r>
              <a:rPr lang="fa-IR" sz="2000" b="1" dirty="0" smtClean="0">
                <a:solidFill>
                  <a:schemeClr val="tx1"/>
                </a:solidFill>
                <a:cs typeface="B Nazanin" pitchFamily="2" charset="-78"/>
              </a:rPr>
              <a:t> دوره های آموزشی مصوب فقط از سال 1379به بعد برای اعطاء امتیازات مربوطه به گواهینامه نوع دوم محاسبه می گردد.</a:t>
            </a:r>
          </a:p>
          <a:p>
            <a:r>
              <a:rPr lang="fa-IR" sz="2000" b="1" dirty="0" smtClean="0">
                <a:solidFill>
                  <a:srgbClr val="FF0000"/>
                </a:solidFill>
                <a:cs typeface="B Nazanin" pitchFamily="2" charset="-78"/>
              </a:rPr>
              <a:t>تبصره 2: </a:t>
            </a:r>
            <a:r>
              <a:rPr lang="fa-IR" sz="2000" b="1" dirty="0" smtClean="0">
                <a:solidFill>
                  <a:schemeClr val="tx1"/>
                </a:solidFill>
                <a:cs typeface="B Nazanin" pitchFamily="2" charset="-78"/>
              </a:rPr>
              <a:t>ساعات آموزشی دوره توجیهی بدو خدمت برای اعطاء امتیاز مربوط به گواهینامه های نوع دوم محاسبه نمی گردد.</a:t>
            </a:r>
          </a:p>
          <a:p>
            <a:r>
              <a:rPr lang="fa-IR" sz="2000" b="1" dirty="0" smtClean="0">
                <a:solidFill>
                  <a:srgbClr val="FF0000"/>
                </a:solidFill>
                <a:cs typeface="B Nazanin" pitchFamily="2" charset="-78"/>
              </a:rPr>
              <a:t>تبصره 3: </a:t>
            </a:r>
            <a:r>
              <a:rPr lang="fa-IR" sz="2000" b="1" dirty="0" smtClean="0">
                <a:solidFill>
                  <a:schemeClr val="tx1"/>
                </a:solidFill>
                <a:cs typeface="B Nazanin" pitchFamily="2" charset="-78"/>
              </a:rPr>
              <a:t>گواهینامه های دوره های حضوری که در آن ساعت آموزشی قید نشده است ، بطور میانگین 6ساعت در نظر گرفته می شود.</a:t>
            </a:r>
          </a:p>
          <a:p>
            <a:r>
              <a:rPr lang="fa-IR" sz="2000" b="1" dirty="0" smtClean="0">
                <a:solidFill>
                  <a:srgbClr val="FF0000"/>
                </a:solidFill>
                <a:cs typeface="B Nazanin" pitchFamily="2" charset="-78"/>
              </a:rPr>
              <a:t>تبصره 4:</a:t>
            </a:r>
            <a:r>
              <a:rPr lang="fa-IR" sz="2000" b="1" dirty="0" smtClean="0">
                <a:solidFill>
                  <a:schemeClr val="tx1"/>
                </a:solidFill>
                <a:cs typeface="B Nazanin" pitchFamily="2" charset="-78"/>
              </a:rPr>
              <a:t>دوره های آموزشی مداوم جامعه پزشکی صرفاً بر اساس امتیاز و هر امتیاز معادل 2ساعت در نظر گرفته می شود.</a:t>
            </a:r>
            <a:endParaRPr lang="fa-IR" sz="2000" b="1" dirty="0" smtClean="0">
              <a:solidFill>
                <a:srgbClr val="FF0000"/>
              </a:solidFill>
              <a:cs typeface="B Nazanin" pitchFamily="2" charset="-78"/>
            </a:endParaRPr>
          </a:p>
          <a:p>
            <a:endParaRPr lang="fa-IR" sz="2000" b="1" dirty="0" smtClean="0">
              <a:solidFill>
                <a:srgbClr val="FF0000"/>
              </a:solidFill>
              <a:cs typeface="B Nazanin" pitchFamily="2" charset="-78"/>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0042"/>
            <a:ext cx="8229600" cy="5626121"/>
          </a:xfrm>
        </p:spPr>
        <p:style>
          <a:lnRef idx="1">
            <a:schemeClr val="accent4"/>
          </a:lnRef>
          <a:fillRef idx="2">
            <a:schemeClr val="accent4"/>
          </a:fillRef>
          <a:effectRef idx="1">
            <a:schemeClr val="accent4"/>
          </a:effectRef>
          <a:fontRef idx="minor">
            <a:schemeClr val="dk1"/>
          </a:fontRef>
        </p:style>
        <p:txBody>
          <a:bodyPr/>
          <a:lstStyle/>
          <a:p>
            <a:r>
              <a:rPr lang="fa-IR" dirty="0" smtClean="0"/>
              <a:t> </a:t>
            </a:r>
          </a:p>
          <a:p>
            <a:r>
              <a:rPr lang="fa-IR" sz="4400" b="1" dirty="0" smtClean="0">
                <a:solidFill>
                  <a:schemeClr val="accent2">
                    <a:lumMod val="50000"/>
                  </a:schemeClr>
                </a:solidFill>
                <a:latin typeface="IranNastaliq" pitchFamily="18" charset="0"/>
                <a:cs typeface="IranNastaliq" pitchFamily="18" charset="0"/>
              </a:rPr>
              <a:t>تنظیم وگرد آوری:</a:t>
            </a:r>
          </a:p>
          <a:p>
            <a:pPr algn="ctr"/>
            <a:r>
              <a:rPr lang="fa-IR" sz="6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IranNastaliq" pitchFamily="18" charset="0"/>
                <a:cs typeface="IranNastaliq" pitchFamily="18" charset="0"/>
              </a:rPr>
              <a:t>چکیده دستورالعمل نظام آموزش و توانمندسازی کارکنان:</a:t>
            </a:r>
          </a:p>
          <a:p>
            <a:pPr algn="ctr"/>
            <a:endParaRPr lang="fa-IR" sz="6600" b="1" dirty="0" smtClean="0">
              <a:solidFill>
                <a:schemeClr val="accent2">
                  <a:lumMod val="75000"/>
                </a:schemeClr>
              </a:solidFill>
              <a:latin typeface="IranNastaliq" pitchFamily="18" charset="0"/>
              <a:cs typeface="IranNastaliq" pitchFamily="18" charset="0"/>
            </a:endParaRPr>
          </a:p>
          <a:p>
            <a:pPr algn="ctr"/>
            <a:r>
              <a:rPr lang="fa-IR" sz="6600" b="1" dirty="0" smtClean="0">
                <a:solidFill>
                  <a:schemeClr val="accent2">
                    <a:lumMod val="75000"/>
                  </a:schemeClr>
                </a:solidFill>
                <a:latin typeface="IranNastaliq" pitchFamily="18" charset="0"/>
                <a:cs typeface="IranNastaliq" pitchFamily="18" charset="0"/>
              </a:rPr>
              <a:t>گروه آموزش و توانمند سازی کارکنان </a:t>
            </a:r>
          </a:p>
        </p:txBody>
      </p:sp>
    </p:spTree>
  </p:cSld>
  <p:clrMapOvr>
    <a:masterClrMapping/>
  </p:clrMapOvr>
  <p:transition>
    <p:wheel spokes="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style>
          <a:lnRef idx="1">
            <a:schemeClr val="accent3"/>
          </a:lnRef>
          <a:fillRef idx="2">
            <a:schemeClr val="accent3"/>
          </a:fillRef>
          <a:effectRef idx="1">
            <a:schemeClr val="accent3"/>
          </a:effectRef>
          <a:fontRef idx="minor">
            <a:schemeClr val="dk1"/>
          </a:fontRef>
        </p:style>
        <p:txBody>
          <a:bodyPr>
            <a:normAutofit fontScale="32500" lnSpcReduction="20000"/>
          </a:bodyPr>
          <a:lstStyle/>
          <a:p>
            <a:endParaRPr lang="fa-IR" sz="2000" dirty="0" smtClean="0">
              <a:solidFill>
                <a:srgbClr val="FF0000"/>
              </a:solidFill>
              <a:cs typeface="B Nazanin" pitchFamily="2" charset="-78"/>
            </a:endParaRPr>
          </a:p>
          <a:p>
            <a:endParaRPr lang="fa-IR" sz="2000" dirty="0" smtClean="0">
              <a:solidFill>
                <a:srgbClr val="FF0000"/>
              </a:solidFill>
              <a:cs typeface="B Nazanin" pitchFamily="2" charset="-78"/>
            </a:endParaRPr>
          </a:p>
          <a:p>
            <a:endParaRPr lang="fa-IR" sz="2000" dirty="0" smtClean="0">
              <a:solidFill>
                <a:srgbClr val="FF0000"/>
              </a:solidFill>
              <a:cs typeface="B Nazanin" pitchFamily="2" charset="-78"/>
            </a:endParaRPr>
          </a:p>
          <a:p>
            <a:r>
              <a:rPr lang="fa-IR" sz="2000" dirty="0" smtClean="0">
                <a:solidFill>
                  <a:srgbClr val="FF0000"/>
                </a:solidFill>
                <a:cs typeface="B Nazanin" pitchFamily="2" charset="-78"/>
              </a:rPr>
              <a:t>                           </a:t>
            </a:r>
          </a:p>
          <a:p>
            <a:endParaRPr lang="fa-IR" sz="2000" dirty="0" smtClean="0">
              <a:solidFill>
                <a:srgbClr val="FF0000"/>
              </a:solidFill>
              <a:cs typeface="B Nazanin" pitchFamily="2" charset="-78"/>
            </a:endParaRPr>
          </a:p>
          <a:p>
            <a:endParaRPr lang="fa-IR" sz="2000" dirty="0" smtClean="0">
              <a:solidFill>
                <a:srgbClr val="FF0000"/>
              </a:solidFill>
              <a:cs typeface="B Nazanin" pitchFamily="2" charset="-78"/>
            </a:endParaRPr>
          </a:p>
          <a:p>
            <a:endParaRPr lang="fa-IR" sz="2000" dirty="0" smtClean="0">
              <a:solidFill>
                <a:srgbClr val="FF0000"/>
              </a:solidFill>
              <a:cs typeface="B Nazanin" pitchFamily="2" charset="-78"/>
            </a:endParaRPr>
          </a:p>
          <a:p>
            <a:r>
              <a:rPr lang="fa-IR" sz="6600" dirty="0" smtClean="0">
                <a:solidFill>
                  <a:srgbClr val="FF0000"/>
                </a:solidFill>
                <a:cs typeface="B Nazanin" pitchFamily="2" charset="-78"/>
              </a:rPr>
              <a:t>                                                 </a:t>
            </a:r>
            <a:r>
              <a:rPr lang="fa-IR" sz="92300" dirty="0" smtClean="0">
                <a:solidFill>
                  <a:srgbClr val="006600"/>
                </a:solidFill>
                <a:latin typeface="IranNastaliq" pitchFamily="18" charset="0"/>
                <a:cs typeface="IranNastaliq" pitchFamily="18" charset="0"/>
              </a:rPr>
              <a:t>پایان</a:t>
            </a:r>
            <a:endParaRPr lang="fa-IR" sz="6600" dirty="0" smtClean="0">
              <a:solidFill>
                <a:srgbClr val="006600"/>
              </a:solidFill>
              <a:latin typeface="IranNastaliq" pitchFamily="18" charset="0"/>
              <a:cs typeface="IranNastaliq" pitchFamily="18" charset="0"/>
            </a:endParaRPr>
          </a:p>
          <a:p>
            <a:r>
              <a:rPr lang="fa-IR" sz="2000" dirty="0" smtClean="0">
                <a:solidFill>
                  <a:srgbClr val="FF0000"/>
                </a:solidFill>
                <a:cs typeface="B Nazanin" pitchFamily="2" charset="-78"/>
              </a:rPr>
              <a:t>                                </a:t>
            </a:r>
          </a:p>
          <a:p>
            <a:endParaRPr lang="fa-IR" sz="2000" dirty="0" smtClean="0">
              <a:solidFill>
                <a:srgbClr val="FF0000"/>
              </a:solidFill>
              <a:cs typeface="B Nazanin" pitchFamily="2" charset="-78"/>
            </a:endParaRPr>
          </a:p>
          <a:p>
            <a:endParaRPr lang="fa-IR" sz="2000" dirty="0" smtClean="0">
              <a:solidFill>
                <a:srgbClr val="FF0000"/>
              </a:solidFill>
              <a:cs typeface="B Nazanin" pitchFamily="2" charset="-78"/>
            </a:endParaRPr>
          </a:p>
          <a:p>
            <a:pPr>
              <a:buNone/>
            </a:pPr>
            <a:r>
              <a:rPr lang="fa-IR" sz="2000" dirty="0" smtClean="0">
                <a:solidFill>
                  <a:srgbClr val="FF0000"/>
                </a:solidFill>
                <a:cs typeface="B Nazanin" pitchFamily="2" charset="-78"/>
              </a:rPr>
              <a:t>                                                           </a:t>
            </a:r>
            <a:r>
              <a:rPr lang="fa-IR" sz="8800" dirty="0" smtClean="0">
                <a:solidFill>
                  <a:srgbClr val="FF0000"/>
                </a:solidFill>
                <a:cs typeface="B Nazanin" pitchFamily="2" charset="-78"/>
              </a:rPr>
              <a:t>                                                                       </a:t>
            </a:r>
            <a:endParaRPr lang="fa-IR" sz="8800" dirty="0">
              <a:solidFill>
                <a:srgbClr val="FF0000"/>
              </a:solidFill>
              <a:cs typeface="B Nazanin" pitchFamily="2" charset="-78"/>
            </a:endParaRPr>
          </a:p>
        </p:txBody>
      </p:sp>
    </p:spTree>
  </p:cSld>
  <p:clrMapOvr>
    <a:masterClrMapping/>
  </p:clrMapOvr>
  <p:transition>
    <p:comb/>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style>
          <a:lnRef idx="1">
            <a:schemeClr val="accent2"/>
          </a:lnRef>
          <a:fillRef idx="2">
            <a:schemeClr val="accent2"/>
          </a:fillRef>
          <a:effectRef idx="1">
            <a:schemeClr val="accent2"/>
          </a:effectRef>
          <a:fontRef idx="minor">
            <a:schemeClr val="dk1"/>
          </a:fontRef>
        </p:style>
        <p:txBody>
          <a:bodyPr>
            <a:normAutofit/>
          </a:bodyPr>
          <a:lstStyle/>
          <a:p>
            <a:r>
              <a:rPr lang="fa-IR" sz="8800" b="1"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IranNastaliq" pitchFamily="18" charset="0"/>
                <a:cs typeface="IranNastaliq" pitchFamily="18" charset="0"/>
              </a:rPr>
              <a:t>تعاريف </a:t>
            </a:r>
            <a:r>
              <a:rPr lang="fa-IR" sz="8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IranNastaliq" pitchFamily="18" charset="0"/>
                <a:cs typeface="IranNastaliq" pitchFamily="18" charset="0"/>
              </a:rPr>
              <a:t>نظام آموزش و توانمندسازی کارکنان</a:t>
            </a:r>
            <a:endParaRPr lang="fa-IR" sz="8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IranNastaliq" pitchFamily="18" charset="0"/>
              <a:cs typeface="IranNastaliq" pitchFamily="18" charset="0"/>
            </a:endParaRPr>
          </a:p>
        </p:txBody>
      </p:sp>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214290"/>
            <a:ext cx="8715436" cy="6286544"/>
          </a:xfrm>
          <a:ln/>
        </p:spPr>
        <p:style>
          <a:lnRef idx="2">
            <a:schemeClr val="accent1"/>
          </a:lnRef>
          <a:fillRef idx="1">
            <a:schemeClr val="lt1"/>
          </a:fillRef>
          <a:effectRef idx="0">
            <a:schemeClr val="accent1"/>
          </a:effectRef>
          <a:fontRef idx="minor">
            <a:schemeClr val="dk1"/>
          </a:fontRef>
        </p:style>
        <p:txBody>
          <a:bodyPr>
            <a:normAutofit/>
          </a:bodyPr>
          <a:lstStyle/>
          <a:p>
            <a:r>
              <a:rPr lang="fa-IR" sz="4400" b="1" dirty="0" smtClean="0">
                <a:latin typeface="IranNastaliq" pitchFamily="18" charset="0"/>
                <a:cs typeface="IranNastaliq" pitchFamily="18" charset="0"/>
              </a:rPr>
              <a:t>بخش اول : کلیات</a:t>
            </a:r>
          </a:p>
          <a:p>
            <a:r>
              <a:rPr lang="fa-IR" sz="1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IranNastaliq" pitchFamily="18" charset="0"/>
                <a:cs typeface="2  Nazanin" pitchFamily="2" charset="-78"/>
              </a:rPr>
              <a:t>1- منابع انسانی : </a:t>
            </a:r>
          </a:p>
          <a:p>
            <a:r>
              <a:rPr lang="fa-IR" sz="1800" b="1" dirty="0" smtClean="0">
                <a:solidFill>
                  <a:schemeClr val="tx1"/>
                </a:solidFill>
                <a:latin typeface="IranNastaliq" pitchFamily="18" charset="0"/>
                <a:cs typeface="2  Nazanin" pitchFamily="2" charset="-78"/>
              </a:rPr>
              <a:t>تمامی شاغلین رسمی ، پیمانی وقراردادی ( اعم از مدیران و کارکنان ) موسسه مشمول آموزش هستند.</a:t>
            </a:r>
          </a:p>
          <a:p>
            <a:r>
              <a:rPr lang="fa-IR" sz="1800" b="1" dirty="0" smtClean="0">
                <a:solidFill>
                  <a:schemeClr val="tx1"/>
                </a:solidFill>
                <a:latin typeface="IranNastaliq" pitchFamily="18" charset="0"/>
                <a:cs typeface="2  Nazanin" pitchFamily="2" charset="-78"/>
              </a:rPr>
              <a:t> </a:t>
            </a:r>
          </a:p>
          <a:p>
            <a:r>
              <a:rPr lang="fa-IR" sz="1800" b="1" dirty="0" smtClean="0">
                <a:ln w="10541" cmpd="sng">
                  <a:solidFill>
                    <a:schemeClr val="accent1">
                      <a:shade val="88000"/>
                      <a:satMod val="110000"/>
                    </a:schemeClr>
                  </a:solidFill>
                  <a:prstDash val="solid"/>
                </a:ln>
                <a:solidFill>
                  <a:schemeClr val="tx1"/>
                </a:solidFill>
                <a:latin typeface="IranNastaliq" pitchFamily="18" charset="0"/>
                <a:cs typeface="2  Nazanin" pitchFamily="2" charset="-78"/>
              </a:rPr>
              <a:t>2- </a:t>
            </a:r>
            <a:r>
              <a:rPr lang="fa-IR" sz="1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IranNastaliq" pitchFamily="18" charset="0"/>
                <a:cs typeface="2  Nazanin" pitchFamily="2" charset="-78"/>
              </a:rPr>
              <a:t>آموزش و توانمند سازی منابع انسانی :</a:t>
            </a:r>
          </a:p>
          <a:p>
            <a:pPr algn="just"/>
            <a:r>
              <a:rPr lang="fa-IR" sz="1800" b="1" dirty="0" smtClean="0">
                <a:solidFill>
                  <a:schemeClr val="tx1"/>
                </a:solidFill>
                <a:latin typeface="IranNastaliq" pitchFamily="18" charset="0"/>
                <a:cs typeface="2  Nazanin" pitchFamily="2" charset="-78"/>
              </a:rPr>
              <a:t>تمامی برنامه ها و فعالیت های آموزشی است در چارچوب دستور العمل نظام آموزش در راستای افزایش  و بهبود سطح شایستگی و توانمندسازی کارمندان به منظور ارتقاء بهره وری و کارآمدی موسسه طراحی و اجرا می شود.</a:t>
            </a:r>
          </a:p>
          <a:p>
            <a:pPr algn="just"/>
            <a:endParaRPr lang="fa-IR" sz="1800" b="1" dirty="0" smtClean="0">
              <a:solidFill>
                <a:schemeClr val="tx1"/>
              </a:solidFill>
              <a:latin typeface="IranNastaliq" pitchFamily="18" charset="0"/>
              <a:cs typeface="2  Nazanin" pitchFamily="2" charset="-78"/>
            </a:endParaRPr>
          </a:p>
          <a:p>
            <a:r>
              <a:rPr lang="fa-IR" sz="1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IranNastaliq" pitchFamily="18" charset="0"/>
                <a:cs typeface="2  Nazanin" pitchFamily="2" charset="-78"/>
              </a:rPr>
              <a:t>3- </a:t>
            </a:r>
            <a:r>
              <a:rPr lang="fa-IR" sz="1800" b="1" dirty="0" smtClean="0">
                <a:ln w="10541" cmpd="sng">
                  <a:solidFill>
                    <a:schemeClr val="accent1">
                      <a:shade val="88000"/>
                      <a:satMod val="110000"/>
                    </a:schemeClr>
                  </a:solidFill>
                  <a:prstDash val="solid"/>
                </a:ln>
                <a:solidFill>
                  <a:srgbClr val="0070C0"/>
                </a:solidFill>
                <a:latin typeface="IranNastaliq" pitchFamily="18" charset="0"/>
                <a:cs typeface="2  Nazanin" pitchFamily="2" charset="-78"/>
              </a:rPr>
              <a:t>ساختار مدیریت و راهبری آموزش و منابع انسانی:</a:t>
            </a:r>
            <a:endParaRPr lang="fa-IR" sz="1800" b="1" dirty="0" smtClean="0">
              <a:ln w="10541" cmpd="sng">
                <a:solidFill>
                  <a:schemeClr val="accent1">
                    <a:shade val="88000"/>
                    <a:satMod val="110000"/>
                  </a:schemeClr>
                </a:solidFill>
                <a:prstDash val="solid"/>
              </a:ln>
              <a:solidFill>
                <a:schemeClr val="tx1"/>
              </a:solidFill>
              <a:latin typeface="IranNastaliq" pitchFamily="18" charset="0"/>
              <a:cs typeface="2  Nazanin" pitchFamily="2" charset="-78"/>
            </a:endParaRPr>
          </a:p>
          <a:p>
            <a:pPr algn="just"/>
            <a:r>
              <a:rPr lang="fa-IR" sz="1800" b="1" dirty="0" smtClean="0">
                <a:solidFill>
                  <a:schemeClr val="tx1"/>
                </a:solidFill>
                <a:latin typeface="IranNastaliq" pitchFamily="18" charset="0"/>
                <a:cs typeface="2  Nazanin" pitchFamily="2" charset="-78"/>
              </a:rPr>
              <a:t>خط مشی گذاری آموزشی ، طراحی و برنامه ریزی آموزشی ، اجرا، نظارت ، ارزشیابی و اثربخشی آموزشی مراحل اصلی چرخه آموزش در موسسه است که مجموعه آنها ساختار مدیریت و راهبری آموزش منابع انسانی را تشکیل می دهد.</a:t>
            </a:r>
          </a:p>
          <a:p>
            <a:pPr algn="just"/>
            <a:endParaRPr lang="fa-IR" sz="1800" b="1" dirty="0" smtClean="0">
              <a:solidFill>
                <a:schemeClr val="tx1"/>
              </a:solidFill>
              <a:latin typeface="IranNastaliq" pitchFamily="18" charset="0"/>
              <a:cs typeface="2  Nazanin" pitchFamily="2" charset="-78"/>
            </a:endParaRPr>
          </a:p>
          <a:p>
            <a:r>
              <a:rPr lang="fa-IR" sz="1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IranNastaliq" pitchFamily="18" charset="0"/>
                <a:cs typeface="2  Nazanin" pitchFamily="2" charset="-78"/>
              </a:rPr>
              <a:t>4- دوره آموزشی بلند مدت : </a:t>
            </a:r>
          </a:p>
          <a:p>
            <a:pPr algn="just"/>
            <a:r>
              <a:rPr lang="fa-IR" sz="1800" b="1" dirty="0" smtClean="0">
                <a:solidFill>
                  <a:schemeClr val="tx1"/>
                </a:solidFill>
                <a:latin typeface="IranNastaliq" pitchFamily="18" charset="0"/>
                <a:cs typeface="2  Nazanin" pitchFamily="2" charset="-78"/>
              </a:rPr>
              <a:t>آموزشهایی است که مدت آن بیشتر از یکسال بوده و برای افزایش دانش و مهارتهای فرد جهت ایفای نقشهای جدید ارائه می گردد.</a:t>
            </a:r>
          </a:p>
          <a:p>
            <a:pPr>
              <a:buNone/>
            </a:pPr>
            <a:endParaRPr lang="fa-IR" sz="1800" b="1" dirty="0">
              <a:ln w="10541" cmpd="sng">
                <a:solidFill>
                  <a:schemeClr val="accent1">
                    <a:shade val="88000"/>
                    <a:satMod val="110000"/>
                  </a:schemeClr>
                </a:solidFill>
                <a:prstDash val="solid"/>
              </a:ln>
              <a:solidFill>
                <a:srgbClr val="0070C0"/>
              </a:solidFill>
              <a:latin typeface="IranNastaliq" pitchFamily="18" charset="0"/>
              <a:cs typeface="2  Nazanin" pitchFamily="2" charset="-7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214290"/>
            <a:ext cx="8715436" cy="6357982"/>
          </a:xfrm>
        </p:spPr>
        <p:style>
          <a:lnRef idx="2">
            <a:schemeClr val="accent2"/>
          </a:lnRef>
          <a:fillRef idx="1">
            <a:schemeClr val="lt1"/>
          </a:fillRef>
          <a:effectRef idx="0">
            <a:schemeClr val="accent2"/>
          </a:effectRef>
          <a:fontRef idx="minor">
            <a:schemeClr val="dk1"/>
          </a:fontRef>
        </p:style>
        <p:txBody>
          <a:bodyPr>
            <a:normAutofit/>
          </a:bodyPr>
          <a:lstStyle/>
          <a:p>
            <a:r>
              <a:rPr lang="fa-IR"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دوره آموزشی کوتاه مدت:</a:t>
            </a:r>
          </a:p>
          <a:p>
            <a:pPr algn="just"/>
            <a:r>
              <a:rPr lang="fa-IR" sz="1800" b="1" dirty="0" smtClean="0">
                <a:ln w="1905"/>
                <a:solidFill>
                  <a:schemeClr val="tx1"/>
                </a:solidFill>
                <a:effectLst>
                  <a:innerShdw blurRad="69850" dist="43180" dir="5400000">
                    <a:srgbClr val="000000">
                      <a:alpha val="65000"/>
                    </a:srgbClr>
                  </a:innerShdw>
                </a:effectLst>
                <a:cs typeface="2  Nazanin" pitchFamily="2" charset="-78"/>
              </a:rPr>
              <a:t>آموزشهایی است که مدت آن کمتر از یکسال بوده ومحتوای آموزشی مشخص و از پیش تعیین شده ای با استفاده از امکانات آموزشی به منظور ایجاد مهارت ، افزایش دانش و یا تغییر نگرش به فراگیران انتقال داده می شود.</a:t>
            </a:r>
          </a:p>
          <a:p>
            <a:pPr algn="just"/>
            <a:endParaRPr lang="fa-IR" sz="1600" b="1" dirty="0" smtClean="0">
              <a:ln w="1905"/>
              <a:solidFill>
                <a:schemeClr val="tx1"/>
              </a:solidFill>
              <a:effectLst>
                <a:innerShdw blurRad="69850" dist="43180" dir="5400000">
                  <a:srgbClr val="000000">
                    <a:alpha val="65000"/>
                  </a:srgbClr>
                </a:innerShdw>
              </a:effectLst>
            </a:endParaRPr>
          </a:p>
          <a:p>
            <a:pPr algn="just"/>
            <a:r>
              <a:rPr lang="fa-IR"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آموزش پودمانی:</a:t>
            </a:r>
          </a:p>
          <a:p>
            <a:pPr algn="just"/>
            <a:r>
              <a:rPr lang="fa-IR" sz="1800" b="1" dirty="0" smtClean="0">
                <a:solidFill>
                  <a:schemeClr val="tx1"/>
                </a:solidFill>
                <a:cs typeface="2  Nazanin" pitchFamily="2" charset="-78"/>
              </a:rPr>
              <a:t>شکلی از آموزش های شغلی است که تخصص های شغلی در قالب مهارت های مستقل و جدا از هم به کارمندان آموزش داده می شود و هریک از آموزش ها ، مهارت و دانش خاصی را ایجاد می کند و درعین حال در کنار سایر پودمانهای آموزشی منجر به ایجاد یک مهارت و یا دانش جدید و جامع می گردد.</a:t>
            </a:r>
          </a:p>
          <a:p>
            <a:pPr algn="just"/>
            <a:endParaRPr lang="fa-IR" sz="1600" b="1" dirty="0">
              <a:ln w="1905"/>
              <a:solidFill>
                <a:schemeClr val="tx1"/>
              </a:solidFill>
              <a:effectLst>
                <a:innerShdw blurRad="69850" dist="43180" dir="5400000">
                  <a:srgbClr val="000000">
                    <a:alpha val="65000"/>
                  </a:srgbClr>
                </a:innerShdw>
              </a:effectLst>
              <a:cs typeface="2  Nazanin" pitchFamily="2" charset="-78"/>
            </a:endParaRPr>
          </a:p>
          <a:p>
            <a:pPr algn="just"/>
            <a:r>
              <a:rPr lang="fa-IR" sz="2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2  Nazanin" pitchFamily="2" charset="-78"/>
              </a:rPr>
              <a:t>آموزش مدیران:</a:t>
            </a:r>
          </a:p>
          <a:p>
            <a:pPr algn="just"/>
            <a:r>
              <a:rPr lang="fa-IR" sz="1800" b="1" dirty="0" smtClean="0">
                <a:solidFill>
                  <a:schemeClr val="tx1"/>
                </a:solidFill>
                <a:cs typeface="2  Nazanin" pitchFamily="2" charset="-78"/>
              </a:rPr>
              <a:t>تمامی دوره ها و فعالیت های آموزش که به منظور افزایش دانش و بینش مدیریتی و بهبود مهارت های فنی ، انسانی و ادراکی و تعالی معنوی مدیران در چارچوب نظام آموزش طراحی و اجرا می گردد.</a:t>
            </a:r>
          </a:p>
          <a:p>
            <a:pPr algn="just"/>
            <a:endParaRPr lang="fa-IR" sz="1800" b="1" dirty="0">
              <a:ln w="1905"/>
              <a:solidFill>
                <a:schemeClr val="tx1"/>
              </a:solidFill>
              <a:effectLst>
                <a:innerShdw blurRad="69850" dist="43180" dir="5400000">
                  <a:srgbClr val="000000">
                    <a:alpha val="65000"/>
                  </a:srgbClr>
                </a:innerShdw>
              </a:effectLst>
              <a:cs typeface="2  Nazanin" pitchFamily="2" charset="-78"/>
            </a:endParaRPr>
          </a:p>
          <a:p>
            <a:pPr algn="just"/>
            <a:r>
              <a:rPr lang="fa-IR" sz="1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2  Nazanin" pitchFamily="2" charset="-78"/>
              </a:rPr>
              <a:t>آموزشهای بدوانتصاب :</a:t>
            </a:r>
          </a:p>
          <a:p>
            <a:pPr algn="just"/>
            <a:r>
              <a:rPr lang="fa-IR" sz="1800" b="1" dirty="0" smtClean="0">
                <a:solidFill>
                  <a:schemeClr val="tx1"/>
                </a:solidFill>
                <a:cs typeface="2  Nazanin" pitchFamily="2" charset="-78"/>
              </a:rPr>
              <a:t>به آن دسته از آموزشهایی اطلاق می شود که گذراندن آنها قبل یا در سال اول انتصاب به پستهای سرپرستی و مدیریتی ضروری است.</a:t>
            </a:r>
            <a:endParaRPr lang="fa-IR" sz="1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2  Nazanin" pitchFamily="2" charset="-78"/>
            </a:endParaRPr>
          </a:p>
          <a:p>
            <a:pPr algn="just"/>
            <a:endParaRPr lang="fa-IR" sz="1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2  Nazanin" pitchFamily="2" charset="-78"/>
            </a:endParaRPr>
          </a:p>
          <a:p>
            <a:endParaRPr lang="fa-IR" sz="2400" dirty="0">
              <a:solidFill>
                <a:schemeClr val="tx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142852"/>
            <a:ext cx="8643998" cy="6286544"/>
          </a:xfrm>
          <a:ln/>
        </p:spPr>
        <p:style>
          <a:lnRef idx="2">
            <a:schemeClr val="accent3"/>
          </a:lnRef>
          <a:fillRef idx="1">
            <a:schemeClr val="lt1"/>
          </a:fillRef>
          <a:effectRef idx="0">
            <a:schemeClr val="accent3"/>
          </a:effectRef>
          <a:fontRef idx="minor">
            <a:schemeClr val="dk1"/>
          </a:fontRef>
        </p:style>
        <p:txBody>
          <a:bodyPr/>
          <a:lstStyle/>
          <a:p>
            <a:r>
              <a:rPr lang="fa-IR" sz="2800" b="1" dirty="0" smtClean="0">
                <a:solidFill>
                  <a:srgbClr val="006600"/>
                </a:solidFill>
                <a:cs typeface="2  Nazanin" pitchFamily="2" charset="-78"/>
              </a:rPr>
              <a:t>آموزش مداوم جامعه پزشکی: </a:t>
            </a:r>
          </a:p>
          <a:p>
            <a:pPr algn="just"/>
            <a:r>
              <a:rPr lang="fa-IR" sz="2000" b="1" dirty="0" smtClean="0">
                <a:solidFill>
                  <a:schemeClr val="tx1"/>
                </a:solidFill>
                <a:cs typeface="2  Nazanin" pitchFamily="2" charset="-78"/>
              </a:rPr>
              <a:t>مجموعه آموزشهای توسط دفتر آموزش مدام جامعه پزشکی که به منظور ارتقاء سطح دانش و مهارتهای شغلی وحرفه ای مشمولین جامعه پزشکی برگزار می گردد مورد تائید می باشد.</a:t>
            </a:r>
          </a:p>
          <a:p>
            <a:endParaRPr lang="fa-IR" sz="1600" b="1" dirty="0">
              <a:solidFill>
                <a:schemeClr val="tx1"/>
              </a:solidFill>
              <a:cs typeface="2  Nazanin" pitchFamily="2" charset="-78"/>
            </a:endParaRPr>
          </a:p>
          <a:p>
            <a:r>
              <a:rPr lang="fa-IR" sz="2800" b="1" dirty="0" smtClean="0">
                <a:solidFill>
                  <a:srgbClr val="006600"/>
                </a:solidFill>
                <a:cs typeface="2  Nazanin" pitchFamily="2" charset="-78"/>
              </a:rPr>
              <a:t>بورس آموزشی: </a:t>
            </a:r>
          </a:p>
          <a:p>
            <a:pPr algn="just"/>
            <a:r>
              <a:rPr lang="fa-IR" sz="1800" b="1" dirty="0" smtClean="0">
                <a:solidFill>
                  <a:schemeClr val="tx1"/>
                </a:solidFill>
                <a:cs typeface="2  Nazanin" pitchFamily="2" charset="-78"/>
              </a:rPr>
              <a:t>فرصت و امکانی است که یک دانشگاه ، موسسه داخلی یا خارجی و یا موسسه بین المللی د راختیار موسسه قرار می دهد و کارمندان میتوانند با استفاده از آن در یک یا چند دوره آموزشی کوتاه مدت که با شغل یاوظایف جاری یا آینده آنان ارتباط داشته و موجب افزایش دانش و مهارت های شغلی آنان می شود، شرکت نمایند.</a:t>
            </a:r>
          </a:p>
          <a:p>
            <a:pPr algn="just"/>
            <a:endParaRPr lang="fa-IR" sz="1800" b="1" dirty="0">
              <a:solidFill>
                <a:schemeClr val="tx1"/>
              </a:solidFill>
              <a:cs typeface="2  Nazanin" pitchFamily="2" charset="-78"/>
            </a:endParaRPr>
          </a:p>
          <a:p>
            <a:pPr algn="just"/>
            <a:r>
              <a:rPr lang="fa-IR" sz="2400" b="1" dirty="0" smtClean="0">
                <a:solidFill>
                  <a:srgbClr val="006600"/>
                </a:solidFill>
                <a:cs typeface="2  Nazanin" pitchFamily="2" charset="-78"/>
              </a:rPr>
              <a:t>برون سپاری آموزش:</a:t>
            </a:r>
          </a:p>
          <a:p>
            <a:pPr algn="just"/>
            <a:r>
              <a:rPr lang="fa-IR" sz="1800" b="1" dirty="0" smtClean="0">
                <a:solidFill>
                  <a:schemeClr val="tx1"/>
                </a:solidFill>
                <a:cs typeface="2  Nazanin" pitchFamily="2" charset="-78"/>
              </a:rPr>
              <a:t>انتقال و محول نمودن یک فعالیت خاص آموزشی مورد نیاز از داخل موسسه به یکی از موسسات دانشگاهها و مراکز ذیصلاح و اجرای آن توسط آن موسسه ، دانشگاه و مرکز را  برون سپاری آموزش می گویند.</a:t>
            </a:r>
          </a:p>
          <a:p>
            <a:pPr algn="just"/>
            <a:endParaRPr lang="fa-IR" sz="1800" b="1" dirty="0">
              <a:solidFill>
                <a:schemeClr val="tx1"/>
              </a:solidFill>
              <a:cs typeface="2  Nazanin" pitchFamily="2" charset="-78"/>
            </a:endParaRPr>
          </a:p>
          <a:p>
            <a:pPr algn="just"/>
            <a:r>
              <a:rPr lang="fa-IR" sz="2400" b="1" dirty="0" smtClean="0">
                <a:solidFill>
                  <a:srgbClr val="006600"/>
                </a:solidFill>
                <a:cs typeface="2  Nazanin" pitchFamily="2" charset="-78"/>
              </a:rPr>
              <a:t>نیاز سنجی آموزشی:</a:t>
            </a:r>
          </a:p>
          <a:p>
            <a:pPr algn="just"/>
            <a:r>
              <a:rPr lang="fa-IR" sz="1800" b="1" dirty="0" smtClean="0">
                <a:solidFill>
                  <a:schemeClr val="tx1"/>
                </a:solidFill>
                <a:cs typeface="2  Nazanin" pitchFamily="2" charset="-78"/>
              </a:rPr>
              <a:t>فرآیند جمع آوری وتجزیه و تحلیل اطلاعات است که بر اساس دستوالعملهایی که توسط کمیته راهبری وزارت متبوع ابلاغ می گردد فاصله بین وضع موجود و وضع مطلوب مورد شناسایی قرار گرفته و نیازهای آموزشی کارمندان تعیین می گردد.</a:t>
            </a:r>
          </a:p>
          <a:p>
            <a:endParaRPr lang="fa-IR" sz="1800" b="1" dirty="0" smtClean="0">
              <a:solidFill>
                <a:schemeClr val="tx1"/>
              </a:solidFill>
              <a:cs typeface="2  Nazanin" pitchFamily="2" charset="-7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142852"/>
            <a:ext cx="8472518" cy="6357982"/>
          </a:xfrm>
        </p:spPr>
        <p:style>
          <a:lnRef idx="2">
            <a:schemeClr val="accent2"/>
          </a:lnRef>
          <a:fillRef idx="1">
            <a:schemeClr val="lt1"/>
          </a:fillRef>
          <a:effectRef idx="0">
            <a:schemeClr val="accent2"/>
          </a:effectRef>
          <a:fontRef idx="minor">
            <a:schemeClr val="dk1"/>
          </a:fontRef>
        </p:style>
        <p:txBody>
          <a:bodyPr>
            <a:normAutofit/>
          </a:bodyPr>
          <a:lstStyle/>
          <a:p>
            <a:r>
              <a:rPr lang="fa-IR" sz="2400" b="1" dirty="0" smtClean="0">
                <a:solidFill>
                  <a:srgbClr val="FF0000"/>
                </a:solidFill>
                <a:cs typeface="B Nazanin" pitchFamily="2" charset="-78"/>
              </a:rPr>
              <a:t>شناسنامه آموزشی :</a:t>
            </a:r>
          </a:p>
          <a:p>
            <a:pPr algn="just"/>
            <a:r>
              <a:rPr lang="fa-IR" sz="2000" b="1" dirty="0" smtClean="0">
                <a:solidFill>
                  <a:schemeClr val="tx1"/>
                </a:solidFill>
                <a:cs typeface="B Nazanin" pitchFamily="2" charset="-78"/>
              </a:rPr>
              <a:t>کاربرگی الکترونیکی است که تمامی اطلاعات آموزشی هر یک از کارمندان موسسه اعم از اطلاعات پرسنلی ، آموزشهای مورد نیاز ، آموزشهای گذرانده شده و معادل سازی فعالیت های علمی مرتبط با شغل کارمند ( تالیف، تحقیق ، ترجمه ، و تدریس) در آن ثبت و نگهداری می گردد و در ارتقاء ، انتصاب و ارزشیابی عملکرد کارمندان مورد استفاده قرار می گیرد.</a:t>
            </a:r>
          </a:p>
          <a:p>
            <a:pPr algn="just"/>
            <a:endParaRPr lang="fa-IR" sz="2000" b="1" dirty="0" smtClean="0">
              <a:solidFill>
                <a:schemeClr val="tx1"/>
              </a:solidFill>
              <a:cs typeface="B Nazanin" pitchFamily="2" charset="-78"/>
            </a:endParaRPr>
          </a:p>
          <a:p>
            <a:pPr algn="just"/>
            <a:r>
              <a:rPr lang="fa-IR" sz="2000" b="1" dirty="0" smtClean="0">
                <a:solidFill>
                  <a:srgbClr val="FF0000"/>
                </a:solidFill>
                <a:cs typeface="B Nazanin" pitchFamily="2" charset="-78"/>
              </a:rPr>
              <a:t>گواهینامه آموزشی :</a:t>
            </a:r>
          </a:p>
          <a:p>
            <a:pPr algn="just"/>
            <a:r>
              <a:rPr lang="fa-IR" sz="2000" b="1" dirty="0" smtClean="0">
                <a:solidFill>
                  <a:schemeClr val="tx1"/>
                </a:solidFill>
                <a:cs typeface="B Nazanin" pitchFamily="2" charset="-78"/>
              </a:rPr>
              <a:t>برگه ای است که در پایان دوره آموزشی در ازاء کسب نمره قبولی به هریک از شرکت کنندگان اعطاء می شود . این برگه حاوی اطلاعات شخصی شرکت کننده ، عنوان دوره ، سمینار و شماره مجوز برگزاری ، زمان برگزاری ، مدت و نمره کسب شده است که با امضای بالاترین مقام آموزشی منابع انسانی موسسه معتبر خواهد بود ، </a:t>
            </a:r>
            <a:r>
              <a:rPr lang="fa-IR" sz="2400" b="1" dirty="0" smtClean="0">
                <a:solidFill>
                  <a:srgbClr val="00B050"/>
                </a:solidFill>
                <a:cs typeface="B Nazanin" pitchFamily="2" charset="-78"/>
              </a:rPr>
              <a:t>درج نمره قبولی در گواهینامه های آموزشی همایش ها و سمینارها الزامی نیست.</a:t>
            </a:r>
            <a:endParaRPr lang="fa-IR" sz="2000" b="1" dirty="0" smtClean="0">
              <a:solidFill>
                <a:srgbClr val="00B050"/>
              </a:solidFill>
              <a:cs typeface="B Nazanin" pitchFamily="2" charset="-78"/>
            </a:endParaRPr>
          </a:p>
          <a:p>
            <a:pPr algn="just"/>
            <a:endParaRPr lang="fa-IR" sz="2000" b="1" dirty="0" smtClean="0">
              <a:solidFill>
                <a:schemeClr val="tx1"/>
              </a:solidFill>
              <a:cs typeface="B Nazanin" pitchFamily="2" charset="-78"/>
            </a:endParaRPr>
          </a:p>
          <a:p>
            <a:pPr algn="just"/>
            <a:r>
              <a:rPr lang="fa-IR" sz="2000" b="1" dirty="0" smtClean="0">
                <a:solidFill>
                  <a:srgbClr val="FF0000"/>
                </a:solidFill>
                <a:cs typeface="B Nazanin" pitchFamily="2" charset="-78"/>
              </a:rPr>
              <a:t>گواهینامه نوع اول:</a:t>
            </a:r>
          </a:p>
          <a:p>
            <a:pPr algn="just"/>
            <a:r>
              <a:rPr lang="fa-IR" sz="2000" b="1" dirty="0" smtClean="0">
                <a:solidFill>
                  <a:schemeClr val="tx1"/>
                </a:solidFill>
                <a:cs typeface="B Nazanin" pitchFamily="2" charset="-78"/>
              </a:rPr>
              <a:t>به گواهینامه ای اطلاق می گرددکه پس از اتمام هر دوره آموزشی به شرکت کنندگانی که در ارزشیابی آن دوره موفق شده اند اعطاء می گردد.</a:t>
            </a:r>
          </a:p>
          <a:p>
            <a:pPr algn="just">
              <a:buNone/>
            </a:pPr>
            <a:r>
              <a:rPr lang="fa-IR" sz="2000" b="1" dirty="0" smtClean="0">
                <a:solidFill>
                  <a:srgbClr val="FF0000"/>
                </a:solidFill>
                <a:cs typeface="B Nazanin" pitchFamily="2" charset="-78"/>
              </a:rPr>
              <a:t>     </a:t>
            </a:r>
            <a:endParaRPr lang="fa-IR" sz="2000" b="1" dirty="0">
              <a:solidFill>
                <a:srgbClr val="FF0000"/>
              </a:solidFill>
              <a:cs typeface="B Nazanin" pitchFamily="2" charset="-78"/>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357166"/>
            <a:ext cx="8572560" cy="6072230"/>
          </a:xfrm>
        </p:spPr>
        <p:style>
          <a:lnRef idx="2">
            <a:schemeClr val="accent5"/>
          </a:lnRef>
          <a:fillRef idx="1">
            <a:schemeClr val="lt1"/>
          </a:fillRef>
          <a:effectRef idx="0">
            <a:schemeClr val="accent5"/>
          </a:effectRef>
          <a:fontRef idx="minor">
            <a:schemeClr val="dk1"/>
          </a:fontRef>
        </p:style>
        <p:txBody>
          <a:bodyPr/>
          <a:lstStyle/>
          <a:p>
            <a:r>
              <a:rPr lang="fa-IR" b="1" dirty="0" smtClean="0">
                <a:solidFill>
                  <a:srgbClr val="00B0F0"/>
                </a:solidFill>
              </a:rPr>
              <a:t>گواهینامه نوع 2:</a:t>
            </a:r>
          </a:p>
          <a:p>
            <a:pPr algn="just"/>
            <a:r>
              <a:rPr lang="fa-IR" sz="2000" b="1" dirty="0" smtClean="0">
                <a:solidFill>
                  <a:schemeClr val="tx1"/>
                </a:solidFill>
              </a:rPr>
              <a:t>به گواهینامه هایی اطلاق می گردد که با گذرانده دوره های آموزش و دریافت گواهینامه های نوع اول و انجام فعالیتهای علمی مرتبط با شغل کارمند ( تالیف، تحقیق ، ترجمه و تدریس....) با در نظر گرفتن حد نصاب ساعات آموزشی مورد نیاز ، پس از تائید کمیته آموزش به فراگیران اعطاء می گردد و دارندگان آن می توانند از مزایای استخدامی آن نظیر دارندگان مدرک تحصیلی فوق دیپلم ،لیسانس ، فوق لیسانس ودکترا درشرایط احراز مشاغل مربوط در چارچوب رعایت تمامی قوانین و مقررات مربوطه برخوردار گردند.</a:t>
            </a:r>
          </a:p>
          <a:p>
            <a:pPr algn="just"/>
            <a:endParaRPr lang="fa-IR" sz="2000" b="1" dirty="0" smtClean="0">
              <a:solidFill>
                <a:schemeClr val="tx1"/>
              </a:solidFill>
            </a:endParaRPr>
          </a:p>
          <a:p>
            <a:pPr algn="just"/>
            <a:r>
              <a:rPr lang="fa-IR" sz="2400" b="1" dirty="0" smtClean="0">
                <a:solidFill>
                  <a:srgbClr val="00B0F0"/>
                </a:solidFill>
              </a:rPr>
              <a:t>مراکز آموزشی ذی صلاح :</a:t>
            </a:r>
          </a:p>
          <a:p>
            <a:pPr algn="just"/>
            <a:r>
              <a:rPr lang="fa-IR" sz="2000" b="1" dirty="0" smtClean="0">
                <a:solidFill>
                  <a:schemeClr val="tx1"/>
                </a:solidFill>
              </a:rPr>
              <a:t>به مراکز و موسسات آموزشی و پژوهشی دولتی و غیر دولتی که صلاحیت فنی و تخصصی آنها به تاییدموسسه رسیده باشد ، اطلاق می گردد.</a:t>
            </a:r>
          </a:p>
          <a:p>
            <a:pPr algn="just"/>
            <a:endParaRPr lang="fa-IR" sz="2000" b="1" dirty="0" smtClean="0">
              <a:solidFill>
                <a:schemeClr val="tx1"/>
              </a:solidFill>
            </a:endParaRPr>
          </a:p>
          <a:p>
            <a:pPr algn="just"/>
            <a:r>
              <a:rPr lang="fa-IR" b="1" dirty="0" smtClean="0">
                <a:solidFill>
                  <a:srgbClr val="00B0F0"/>
                </a:solidFill>
              </a:rPr>
              <a:t>ماده 6:</a:t>
            </a:r>
            <a:r>
              <a:rPr lang="fa-IR" sz="2000" b="1" dirty="0" smtClean="0">
                <a:solidFill>
                  <a:schemeClr val="tx1"/>
                </a:solidFill>
              </a:rPr>
              <a:t>  </a:t>
            </a:r>
          </a:p>
          <a:p>
            <a:pPr algn="just"/>
            <a:r>
              <a:rPr lang="fa-IR" sz="2000" b="1" dirty="0" smtClean="0">
                <a:solidFill>
                  <a:schemeClr val="tx1"/>
                </a:solidFill>
              </a:rPr>
              <a:t>تعیین زمان برگزاری دوره های آموزشی در ساعات اداری و غیر اداری به عهده کمیته آموزش خواهد بود.</a:t>
            </a:r>
            <a:endParaRPr lang="fa-IR" b="1" dirty="0" smtClean="0">
              <a:solidFill>
                <a:srgbClr val="00B0F0"/>
              </a:solidFill>
            </a:endParaRPr>
          </a:p>
          <a:p>
            <a:pPr algn="just"/>
            <a:endParaRPr lang="fa-IR" sz="2000" b="1" dirty="0" smtClean="0">
              <a:solidFill>
                <a:schemeClr val="tx1"/>
              </a:solidFill>
            </a:endParaRPr>
          </a:p>
          <a:p>
            <a:pPr algn="just"/>
            <a:endParaRPr lang="fa-IR" sz="2000" b="1" dirty="0">
              <a:solidFill>
                <a:schemeClr val="tx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285728"/>
            <a:ext cx="8401080" cy="6215106"/>
          </a:xfrm>
        </p:spPr>
        <p:style>
          <a:lnRef idx="2">
            <a:schemeClr val="accent6"/>
          </a:lnRef>
          <a:fillRef idx="1">
            <a:schemeClr val="lt1"/>
          </a:fillRef>
          <a:effectRef idx="0">
            <a:schemeClr val="accent6"/>
          </a:effectRef>
          <a:fontRef idx="minor">
            <a:schemeClr val="dk1"/>
          </a:fontRef>
        </p:style>
        <p:txBody>
          <a:bodyPr/>
          <a:lstStyle/>
          <a:p>
            <a:r>
              <a:rPr lang="fa-IR" b="1" dirty="0" smtClean="0">
                <a:solidFill>
                  <a:schemeClr val="accent6">
                    <a:lumMod val="75000"/>
                  </a:schemeClr>
                </a:solidFill>
              </a:rPr>
              <a:t>ماده7:</a:t>
            </a:r>
          </a:p>
          <a:p>
            <a:pPr algn="just"/>
            <a:r>
              <a:rPr lang="fa-IR" sz="2000" b="1" dirty="0" smtClean="0">
                <a:solidFill>
                  <a:schemeClr val="tx1"/>
                </a:solidFill>
              </a:rPr>
              <a:t>کارمندانی که با ابلاغ انشایی به پستهای مدیریتی ، سرپرستی منصوب می گردند ، مجاز خواهند بود علاوه بر آموزشهای شغلی ضمن خدمت مرتبط با پست سازمانی ،دوره های آموزشی ضمن خدمت مرتبط با ابلاغ پست سازمانی ، دوره های آموزشی ضمن خدمت مرتبط با ابلاغ صادره و رعایت سقف سالانه طی نمایند و ازمجموع امتیازات کسب شده آموزشی مذکور برای استفاده از امتیازات پیش بینی شده در این نظام استفاده نمایند.</a:t>
            </a:r>
          </a:p>
          <a:p>
            <a:pPr algn="just"/>
            <a:endParaRPr lang="fa-IR" sz="2000" b="1" dirty="0" smtClean="0">
              <a:solidFill>
                <a:schemeClr val="tx1"/>
              </a:solidFill>
            </a:endParaRPr>
          </a:p>
          <a:p>
            <a:pPr algn="just"/>
            <a:r>
              <a:rPr lang="fa-IR" sz="2800" b="1" dirty="0" smtClean="0">
                <a:solidFill>
                  <a:schemeClr val="accent6">
                    <a:lumMod val="75000"/>
                  </a:schemeClr>
                </a:solidFill>
              </a:rPr>
              <a:t>ماده 8:</a:t>
            </a:r>
          </a:p>
          <a:p>
            <a:pPr algn="just"/>
            <a:r>
              <a:rPr lang="fa-IR" sz="2000" b="1" dirty="0" smtClean="0">
                <a:solidFill>
                  <a:schemeClr val="tx1"/>
                </a:solidFill>
              </a:rPr>
              <a:t>هریک از کارمندان درصورتی که دوره آموزشی مشخصی را با موافقت واحد آموزش در موسسات معتبر طی نمایدگواهینامه آموزش مورد نظر با تایید بالاترین مقام مسئول آموزش کارمندان موسسه قابل قبول میباشد.</a:t>
            </a:r>
          </a:p>
          <a:p>
            <a:pPr algn="just"/>
            <a:endParaRPr lang="fa-IR" sz="2000" b="1" dirty="0" smtClean="0">
              <a:solidFill>
                <a:schemeClr val="tx1"/>
              </a:solidFill>
            </a:endParaRPr>
          </a:p>
          <a:p>
            <a:pPr algn="just"/>
            <a:r>
              <a:rPr lang="fa-IR" b="1" dirty="0" smtClean="0">
                <a:solidFill>
                  <a:schemeClr val="accent6">
                    <a:lumMod val="75000"/>
                  </a:schemeClr>
                </a:solidFill>
              </a:rPr>
              <a:t>ماده 9:</a:t>
            </a:r>
          </a:p>
          <a:p>
            <a:pPr algn="just"/>
            <a:r>
              <a:rPr lang="fa-IR" sz="2000" b="1" dirty="0" smtClean="0">
                <a:solidFill>
                  <a:schemeClr val="tx1"/>
                </a:solidFill>
              </a:rPr>
              <a:t>صدور گواهینامه شرکت ، تدریس ، ارائه مقاله وپوستر جهت یک دوره و استفاده همزمان از امتیاز هردو گواهینامه ممنوع می باشد.</a:t>
            </a:r>
            <a:endParaRPr lang="fa-IR" sz="2000" b="1" dirty="0">
              <a:solidFill>
                <a:schemeClr val="tx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229600" cy="5697559"/>
          </a:xfrm>
        </p:spPr>
        <p:style>
          <a:lnRef idx="2">
            <a:schemeClr val="accent1"/>
          </a:lnRef>
          <a:fillRef idx="1">
            <a:schemeClr val="lt1"/>
          </a:fillRef>
          <a:effectRef idx="0">
            <a:schemeClr val="accent1"/>
          </a:effectRef>
          <a:fontRef idx="minor">
            <a:schemeClr val="dk1"/>
          </a:fontRef>
        </p:style>
        <p:txBody>
          <a:bodyPr/>
          <a:lstStyle/>
          <a:p>
            <a:r>
              <a:rPr lang="fa-IR"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ماده 10:</a:t>
            </a:r>
          </a:p>
          <a:p>
            <a:pPr algn="just"/>
            <a:r>
              <a:rPr lang="fa-IR" sz="2000" b="1" dirty="0" smtClean="0">
                <a:solidFill>
                  <a:schemeClr val="tx1"/>
                </a:solidFill>
                <a:cs typeface="B Nazanin" pitchFamily="2" charset="-78"/>
              </a:rPr>
              <a:t>دوره های آموزشی که فرد قبل از تاریخ استخدام در مراکز و موسسات ذیصلاح گذرانده در صورتی که مطابق نیازهای آموزشی شغلی اش باشد در صورت شرکت در آزمون پایانی دوره مربوطه قابل لحاظ در شناسنامه آموزشی کارمند خواهد بود.</a:t>
            </a:r>
          </a:p>
          <a:p>
            <a:pPr algn="just"/>
            <a:endParaRPr lang="fa-IR" sz="2000" b="1" dirty="0" smtClean="0">
              <a:solidFill>
                <a:schemeClr val="tx1"/>
              </a:solidFill>
            </a:endParaRPr>
          </a:p>
          <a:p>
            <a:pPr algn="just"/>
            <a:r>
              <a:rPr lang="fa-IR"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ماده 11:</a:t>
            </a:r>
          </a:p>
          <a:p>
            <a:pPr algn="just"/>
            <a:r>
              <a:rPr lang="fa-IR" sz="2000" b="1" dirty="0" smtClean="0">
                <a:solidFill>
                  <a:schemeClr val="tx1"/>
                </a:solidFill>
                <a:cs typeface="B Nazanin" pitchFamily="2" charset="-78"/>
              </a:rPr>
              <a:t>واحدهای تابعه دانشگاه در صورتی می توانند نسبت به برگزاری دوره آموزشی اقدام نمایند که دوره های آموزشی مورد درخواستشان بر اساس نیازسنجی آموزشی طراحی و تدوین شده و پس از اخذ مجوز از کمیته آموزش اجراشود.</a:t>
            </a:r>
          </a:p>
          <a:p>
            <a:pPr algn="just"/>
            <a:endParaRPr lang="fa-IR" sz="2000" b="1" dirty="0" smtClean="0">
              <a:ln w="10541" cmpd="sng">
                <a:solidFill>
                  <a:schemeClr val="accent1">
                    <a:shade val="88000"/>
                    <a:satMod val="110000"/>
                  </a:schemeClr>
                </a:solidFill>
                <a:prstDash val="solid"/>
              </a:ln>
              <a:solidFill>
                <a:schemeClr val="tx1"/>
              </a:solidFill>
              <a:cs typeface="B Nazanin" pitchFamily="2" charset="-78"/>
            </a:endParaRPr>
          </a:p>
          <a:p>
            <a:pPr algn="just"/>
            <a:r>
              <a:rPr lang="fa-IR" b="1" dirty="0" smtClean="0">
                <a:ln w="10541" cmpd="sng">
                  <a:solidFill>
                    <a:schemeClr val="accent1">
                      <a:shade val="88000"/>
                      <a:satMod val="110000"/>
                    </a:schemeClr>
                  </a:solidFill>
                  <a:prstDash val="solid"/>
                </a:ln>
                <a:solidFill>
                  <a:schemeClr val="accent1"/>
                </a:solidFill>
                <a:cs typeface="B Nazanin" pitchFamily="2" charset="-78"/>
              </a:rPr>
              <a:t>ماده 12:</a:t>
            </a:r>
          </a:p>
          <a:p>
            <a:pPr algn="just"/>
            <a:r>
              <a:rPr lang="fa-IR" sz="2000" b="1" dirty="0" smtClean="0">
                <a:solidFill>
                  <a:schemeClr val="tx1"/>
                </a:solidFill>
                <a:cs typeface="B Nazanin" pitchFamily="2" charset="-78"/>
              </a:rPr>
              <a:t>به منظور سهولت اطلاع رسانی و اجرای مطلوب دوره های آموزشی ، هریک از واحدهای زیرمجموعه موسسه موظفند یک نفر را به عنوان رابط اموزش تعیین و به واحد آموزش معرفی نمایند</a:t>
            </a:r>
            <a:endParaRPr lang="fa-IR" sz="2000" b="1" dirty="0">
              <a:ln w="10541" cmpd="sng">
                <a:solidFill>
                  <a:schemeClr val="accent1">
                    <a:shade val="88000"/>
                    <a:satMod val="110000"/>
                  </a:schemeClr>
                </a:solidFill>
                <a:prstDash val="solid"/>
              </a:ln>
              <a:solidFill>
                <a:schemeClr val="tx1"/>
              </a:solidFill>
              <a:cs typeface="B Nazanin" pitchFamily="2" charset="-78"/>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720</TotalTime>
  <Words>1451</Words>
  <Application>Microsoft Office PowerPoint</Application>
  <PresentationFormat>On-screen Show (4:3)</PresentationFormat>
  <Paragraphs>104</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2  Nazanin</vt:lpstr>
      <vt:lpstr>Arial</vt:lpstr>
      <vt:lpstr>B Nazanin</vt:lpstr>
      <vt:lpstr>Calibri</vt:lpstr>
      <vt:lpstr>IranNastaliq</vt:lpstr>
      <vt:lpstr>Times New Roman</vt:lpstr>
      <vt:lpstr>Office Theme</vt:lpstr>
      <vt:lpstr>به نام خداوند بخشنده مهربان</vt:lpstr>
      <vt:lpstr>تعاريف نظام آموزش و توانمندسازی کارکنان</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Deftones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به نام خداوند بخشنده مهربان</dc:title>
  <dc:creator>user</dc:creator>
  <cp:lastModifiedBy>Zahra Koohmal</cp:lastModifiedBy>
  <cp:revision>76</cp:revision>
  <dcterms:created xsi:type="dcterms:W3CDTF">2013-03-17T04:49:35Z</dcterms:created>
  <dcterms:modified xsi:type="dcterms:W3CDTF">2023-11-04T10:26:03Z</dcterms:modified>
</cp:coreProperties>
</file>